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3" r:id="rId3"/>
    <p:sldId id="291" r:id="rId4"/>
    <p:sldId id="275" r:id="rId5"/>
    <p:sldId id="258" r:id="rId6"/>
    <p:sldId id="276" r:id="rId7"/>
    <p:sldId id="263" r:id="rId8"/>
    <p:sldId id="277" r:id="rId9"/>
    <p:sldId id="259" r:id="rId10"/>
    <p:sldId id="271" r:id="rId11"/>
    <p:sldId id="279" r:id="rId12"/>
    <p:sldId id="281" r:id="rId13"/>
    <p:sldId id="280" r:id="rId14"/>
    <p:sldId id="283" r:id="rId15"/>
    <p:sldId id="260" r:id="rId16"/>
    <p:sldId id="261" r:id="rId17"/>
    <p:sldId id="284" r:id="rId18"/>
    <p:sldId id="287" r:id="rId19"/>
    <p:sldId id="265" r:id="rId20"/>
    <p:sldId id="269" r:id="rId21"/>
    <p:sldId id="267" r:id="rId22"/>
    <p:sldId id="285" r:id="rId23"/>
    <p:sldId id="270" r:id="rId24"/>
    <p:sldId id="268" r:id="rId25"/>
    <p:sldId id="272" r:id="rId26"/>
    <p:sldId id="266" r:id="rId27"/>
    <p:sldId id="286" r:id="rId28"/>
    <p:sldId id="282" r:id="rId29"/>
    <p:sldId id="288" r:id="rId30"/>
    <p:sldId id="290" r:id="rId31"/>
    <p:sldId id="29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72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09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066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547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98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0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3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96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314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84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1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77F36-411E-44BE-98BC-8F80A17C412D}" type="datetimeFigureOut">
              <a:rPr lang="en-GB" smtClean="0"/>
              <a:t>22/09/2015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19ABF-A329-4DCE-8D98-B1563A9AC2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39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hecompleteuniversityguide.co.uk/league-tables/ranking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findapprenticeship.service.gov.uk/apprenticeshipsearch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Why attend Bromfords Sixth Form College?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7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Entry Requirements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 A-Levels: B grade in Subject</a:t>
            </a:r>
          </a:p>
          <a:p>
            <a:r>
              <a:rPr lang="en-GB" dirty="0" smtClean="0"/>
              <a:t>BTEC: C grade in English or Mathematics</a:t>
            </a:r>
          </a:p>
          <a:p>
            <a:r>
              <a:rPr lang="en-GB" dirty="0" smtClean="0"/>
              <a:t>Bridging Course: For students needing to resit English and Maths, complete a BTEC qualification and complete work experience</a:t>
            </a:r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Subject Choices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32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Unique Subject Choices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We allow students to take a </a:t>
            </a:r>
            <a:r>
              <a:rPr lang="en-GB" b="1" dirty="0" smtClean="0"/>
              <a:t>combination of A-Level/BTEC</a:t>
            </a:r>
          </a:p>
          <a:p>
            <a:r>
              <a:rPr lang="en-GB" dirty="0" smtClean="0"/>
              <a:t>We offer </a:t>
            </a:r>
            <a:r>
              <a:rPr lang="en-GB" b="1" dirty="0" smtClean="0"/>
              <a:t>GCSE English and Mathematics resits after school in very small post-16 classes </a:t>
            </a:r>
            <a:r>
              <a:rPr lang="en-GB" dirty="0" smtClean="0"/>
              <a:t>with experienced staff.</a:t>
            </a:r>
          </a:p>
          <a:p>
            <a:r>
              <a:rPr lang="en-GB" dirty="0" smtClean="0"/>
              <a:t>We offer a unique </a:t>
            </a:r>
            <a:r>
              <a:rPr lang="en-GB" b="1" dirty="0" smtClean="0"/>
              <a:t>bridgin</a:t>
            </a:r>
            <a:r>
              <a:rPr lang="en-GB" b="1" dirty="0"/>
              <a:t>g</a:t>
            </a:r>
            <a:r>
              <a:rPr lang="en-GB" b="1" dirty="0" smtClean="0"/>
              <a:t> programme </a:t>
            </a:r>
            <a:r>
              <a:rPr lang="en-GB" dirty="0" smtClean="0"/>
              <a:t>for students who do not have 5A*-C which includes retaking English and Maths, a specialist BTEC qualification and work experience based on your son/daughter’s career aspirations.</a:t>
            </a:r>
          </a:p>
          <a:p>
            <a:r>
              <a:rPr lang="en-GB" dirty="0" smtClean="0"/>
              <a:t>We have introduced </a:t>
            </a:r>
            <a:r>
              <a:rPr lang="en-GB" b="1" dirty="0" smtClean="0"/>
              <a:t>BTEC Science</a:t>
            </a:r>
          </a:p>
          <a:p>
            <a:r>
              <a:rPr lang="en-GB" dirty="0" smtClean="0"/>
              <a:t>We are running </a:t>
            </a:r>
            <a:r>
              <a:rPr lang="en-GB" b="1" dirty="0" smtClean="0"/>
              <a:t>Further Mathematics at AS/A2</a:t>
            </a:r>
          </a:p>
          <a:p>
            <a:r>
              <a:rPr lang="en-GB" dirty="0" smtClean="0"/>
              <a:t>We have introduced </a:t>
            </a:r>
            <a:r>
              <a:rPr lang="en-GB" b="1" dirty="0" smtClean="0"/>
              <a:t>A Level ICT</a:t>
            </a:r>
          </a:p>
          <a:p>
            <a:r>
              <a:rPr lang="en-GB" dirty="0" smtClean="0"/>
              <a:t>We have introduced </a:t>
            </a:r>
            <a:r>
              <a:rPr lang="en-GB" b="1" dirty="0" smtClean="0"/>
              <a:t>A Level Performing Arts</a:t>
            </a:r>
          </a:p>
          <a:p>
            <a:r>
              <a:rPr lang="en-GB" dirty="0" smtClean="0"/>
              <a:t>We have introduced </a:t>
            </a:r>
            <a:r>
              <a:rPr lang="en-GB" b="1" dirty="0" smtClean="0"/>
              <a:t>A Level Italian </a:t>
            </a:r>
            <a:r>
              <a:rPr lang="en-GB" dirty="0" smtClean="0"/>
              <a:t>in conjunction with a specialist language school.</a:t>
            </a:r>
          </a:p>
          <a:p>
            <a:r>
              <a:rPr lang="en-GB" dirty="0" smtClean="0"/>
              <a:t>Our </a:t>
            </a:r>
            <a:r>
              <a:rPr lang="en-GB" b="1" dirty="0" smtClean="0"/>
              <a:t>timetable is created based on option choices </a:t>
            </a:r>
            <a:r>
              <a:rPr lang="en-GB" dirty="0" smtClean="0"/>
              <a:t>students make during their one-to-one meetings</a:t>
            </a:r>
          </a:p>
          <a:p>
            <a:r>
              <a:rPr lang="en-GB" b="1" dirty="0" smtClean="0"/>
              <a:t>Our timetable adjusts to supply and demand</a:t>
            </a:r>
            <a:r>
              <a:rPr lang="en-GB" dirty="0" smtClean="0"/>
              <a:t> – if a subject has high demand we will normally offer two classes.</a:t>
            </a:r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60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Top Tips – Subject Choices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Consider carefully any provider encouraging 3 or 4 BTEC equivalence qualifications</a:t>
            </a:r>
          </a:p>
          <a:p>
            <a:r>
              <a:rPr lang="en-GB" dirty="0" smtClean="0"/>
              <a:t>This will narrow your son/daughter’s career options</a:t>
            </a:r>
          </a:p>
          <a:p>
            <a:r>
              <a:rPr lang="en-GB" dirty="0" smtClean="0"/>
              <a:t>Universities do not favour this type of course</a:t>
            </a:r>
          </a:p>
          <a:p>
            <a:r>
              <a:rPr lang="en-GB" dirty="0" smtClean="0"/>
              <a:t>Check university pre-requisites – do they have preferences for subjects?</a:t>
            </a:r>
          </a:p>
          <a:p>
            <a:r>
              <a:rPr lang="en-GB" dirty="0" smtClean="0"/>
              <a:t>If you are unsure, come to the Sixth Form Centre at lunch Tuesday-Friday and I will advise you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45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Open Evening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Open Evening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At the open evening you will complete an expression of interest form if you are interested in attending The Bromfords Sixth Form College</a:t>
            </a:r>
          </a:p>
          <a:p>
            <a:r>
              <a:rPr lang="en-GB" dirty="0" smtClean="0"/>
              <a:t>You may then meet with the Senior Leadership Team/Director of Sixth Form to complete your application with your parents via a one-to-one personalised meeting at a time convenient to you!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3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Open Evening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November</a:t>
            </a:r>
          </a:p>
          <a:p>
            <a:r>
              <a:rPr lang="en-GB" dirty="0" smtClean="0"/>
              <a:t>Feel free to go to other providers, then come and see what Bromfords Sixth Form College has to offer.</a:t>
            </a:r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0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University Applications &amp; Subject Choices</a:t>
            </a:r>
            <a:br>
              <a:rPr lang="en-GB" sz="4800" b="1" i="1" dirty="0" smtClean="0"/>
            </a:br>
            <a:r>
              <a:rPr lang="en-GB" sz="4800" b="1" i="1" dirty="0" smtClean="0"/>
              <a:t> 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Post 16 Subject Choices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Students will normally study 4 A-Level/BTEC</a:t>
            </a:r>
          </a:p>
          <a:p>
            <a:r>
              <a:rPr lang="en-GB" dirty="0" smtClean="0"/>
              <a:t>Very high ability students will also take Further Mathematics (or another option if appropriate)</a:t>
            </a:r>
          </a:p>
          <a:p>
            <a:r>
              <a:rPr lang="en-GB" dirty="0" smtClean="0"/>
              <a:t>Those students without 5A*-C will discuss subjects with The Director of Sixth Form including a bridging programme that will discuss English, Mathematics, Retail and Work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41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University Applications – </a:t>
            </a:r>
            <a:br>
              <a:rPr lang="en-GB" b="1" i="1" u="sng" dirty="0" smtClean="0"/>
            </a:br>
            <a:r>
              <a:rPr lang="en-GB" b="1" i="1" u="sng" dirty="0" smtClean="0"/>
              <a:t>High ability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For high ability students who are wanting to attend  top Universities, you should consider 3 facilitating subjects.</a:t>
            </a:r>
          </a:p>
          <a:p>
            <a:r>
              <a:rPr lang="en-GB" dirty="0" smtClean="0"/>
              <a:t>Facilitating subjects: English Literature, Mathematics, MFL, History, Geography, Further Mathematics, Chemistry, Biology and Physics</a:t>
            </a:r>
          </a:p>
          <a:p>
            <a:r>
              <a:rPr lang="en-GB" dirty="0" smtClean="0"/>
              <a:t>Economics and Religious Education are also highly regarded</a:t>
            </a:r>
          </a:p>
          <a:p>
            <a:r>
              <a:rPr lang="en-GB" dirty="0" smtClean="0"/>
              <a:t>These subjects highly regarded by universities and are appropriate for most careers.</a:t>
            </a:r>
          </a:p>
          <a:p>
            <a:r>
              <a:rPr lang="en-GB" dirty="0" smtClean="0"/>
              <a:t>Taking facilitating subjects will keep your options open if you are unsure of your career paths</a:t>
            </a:r>
          </a:p>
          <a:p>
            <a:r>
              <a:rPr lang="en-GB" dirty="0" smtClean="0"/>
              <a:t>If you are unsure, come to the Sixth Form Centre, Tuesday-Friday at lunch and we can phone together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47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Why attend Bromfords </a:t>
            </a:r>
            <a:br>
              <a:rPr lang="en-GB" b="1" i="1" u="sng" dirty="0" smtClean="0"/>
            </a:br>
            <a:r>
              <a:rPr lang="en-GB" b="1" i="1" u="sng" dirty="0" smtClean="0"/>
              <a:t>Sixth Form College?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endParaRPr lang="en-GB" sz="4000" dirty="0" smtClean="0"/>
          </a:p>
          <a:p>
            <a:r>
              <a:rPr lang="en-GB" sz="4000" dirty="0" smtClean="0"/>
              <a:t>Students will  study at least 4 A Level/BTEC equivalents or undertake a full time programme</a:t>
            </a:r>
          </a:p>
          <a:p>
            <a:r>
              <a:rPr lang="en-GB" sz="4000" dirty="0" smtClean="0"/>
              <a:t>We have computer access during the day in our dedicated Sixth Form area – Colleges do not always have these facilities</a:t>
            </a:r>
          </a:p>
          <a:p>
            <a:r>
              <a:rPr lang="en-GB" sz="4000" dirty="0" smtClean="0"/>
              <a:t>Our lessons run from 9-3, at College lessons may run until 6pm</a:t>
            </a:r>
          </a:p>
          <a:p>
            <a:r>
              <a:rPr lang="en-GB" sz="4000" dirty="0" smtClean="0"/>
              <a:t>Our Study Centre is open from Monday –Thursday 7:30-5:30</a:t>
            </a:r>
          </a:p>
          <a:p>
            <a:r>
              <a:rPr lang="en-GB" sz="4000" dirty="0" smtClean="0"/>
              <a:t>Your study sessions are supervised to ensure you get help required and are really productive</a:t>
            </a:r>
          </a:p>
          <a:p>
            <a:r>
              <a:rPr lang="en-GB" sz="4000" dirty="0" smtClean="0"/>
              <a:t>We track attendance and your academic progress – vital to get good results</a:t>
            </a:r>
          </a:p>
          <a:p>
            <a:r>
              <a:rPr lang="en-GB" sz="4000" dirty="0" smtClean="0"/>
              <a:t>Opportunity for employment as a Display Assistant/Cleaner with rates of pay above the Minimum Wage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1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University Applications – </a:t>
            </a:r>
            <a:br>
              <a:rPr lang="en-GB" b="1" i="1" u="sng" dirty="0" smtClean="0"/>
            </a:br>
            <a:r>
              <a:rPr lang="en-GB" b="1" i="1" u="sng" dirty="0" smtClean="0"/>
              <a:t>Medium Ability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Consider taking a combination of A-Level and BTEC to maximise your chance of University entrance.</a:t>
            </a:r>
          </a:p>
          <a:p>
            <a:r>
              <a:rPr lang="en-GB" dirty="0" smtClean="0"/>
              <a:t>The Bromfords Sixth Form College does allow students to complete BTEC and A-Level combinations</a:t>
            </a:r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06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University Research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Go to university website</a:t>
            </a:r>
          </a:p>
          <a:p>
            <a:r>
              <a:rPr lang="en-GB" dirty="0" smtClean="0"/>
              <a:t>Click undergraduate</a:t>
            </a:r>
          </a:p>
          <a:p>
            <a:r>
              <a:rPr lang="en-GB" dirty="0" smtClean="0"/>
              <a:t>Click entry criteria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Find out top rated universities by subject.  Aim to attend a university rated in top 40 nationally</a:t>
            </a:r>
            <a:endParaRPr lang="en-GB" dirty="0"/>
          </a:p>
          <a:p>
            <a:r>
              <a:rPr lang="en-GB" dirty="0" smtClean="0">
                <a:hlinkClick r:id="rId2"/>
              </a:rPr>
              <a:t>http://www.thecompleteuniversityguide.co.uk/league-tables/rankings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If you are unsure, come to the Sixth Form Centre Tuesday-Friday at lunch for additional support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15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Workplace/University Applications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Apprenticeships/workplace – </a:t>
            </a:r>
            <a:br>
              <a:rPr lang="en-GB" b="1" i="1" u="sng" dirty="0" smtClean="0"/>
            </a:br>
            <a:r>
              <a:rPr lang="en-GB" b="1" i="1" u="sng" dirty="0" smtClean="0"/>
              <a:t>all abilities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Apprenticeships now often refer to any employment offered to a school leaver.</a:t>
            </a:r>
          </a:p>
          <a:p>
            <a:r>
              <a:rPr lang="en-GB" dirty="0" smtClean="0"/>
              <a:t>Our students have gained apprenticeships in:</a:t>
            </a:r>
          </a:p>
          <a:p>
            <a:r>
              <a:rPr lang="en-GB" dirty="0" smtClean="0"/>
              <a:t>Airline Travel</a:t>
            </a:r>
          </a:p>
          <a:p>
            <a:r>
              <a:rPr lang="en-GB" dirty="0" smtClean="0"/>
              <a:t>IT</a:t>
            </a:r>
          </a:p>
          <a:p>
            <a:r>
              <a:rPr lang="en-GB" dirty="0" smtClean="0"/>
              <a:t>Banking</a:t>
            </a:r>
          </a:p>
          <a:p>
            <a:r>
              <a:rPr lang="en-GB" dirty="0" smtClean="0"/>
              <a:t>Legal Firms</a:t>
            </a:r>
          </a:p>
          <a:p>
            <a:r>
              <a:rPr lang="en-GB" dirty="0" smtClean="0"/>
              <a:t>Insurance</a:t>
            </a:r>
          </a:p>
          <a:p>
            <a:r>
              <a:rPr lang="en-GB" dirty="0" smtClean="0"/>
              <a:t>Engineering</a:t>
            </a:r>
          </a:p>
          <a:p>
            <a:r>
              <a:rPr lang="en-GB" dirty="0" smtClean="0"/>
              <a:t>Data Services</a:t>
            </a:r>
          </a:p>
          <a:p>
            <a:r>
              <a:rPr lang="en-GB" dirty="0" smtClean="0"/>
              <a:t>Marketing</a:t>
            </a:r>
          </a:p>
          <a:p>
            <a:r>
              <a:rPr lang="en-GB" dirty="0" smtClean="0"/>
              <a:t>Technology/Science based industries</a:t>
            </a:r>
          </a:p>
          <a:p>
            <a:r>
              <a:rPr lang="en-GB" dirty="0" smtClean="0"/>
              <a:t>Trades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9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GB" b="1" i="1" dirty="0" smtClean="0"/>
              <a:t>Apprenticeships/workplace – </a:t>
            </a:r>
            <a:br>
              <a:rPr lang="en-GB" b="1" i="1" dirty="0" smtClean="0"/>
            </a:br>
            <a:r>
              <a:rPr lang="en-GB" b="1" i="1" dirty="0" smtClean="0"/>
              <a:t>all abilities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Intermediate: Equivalent to 5 GCSE</a:t>
            </a:r>
          </a:p>
          <a:p>
            <a:r>
              <a:rPr lang="en-GB" dirty="0" smtClean="0"/>
              <a:t>Higher: Equivalent to A-Level</a:t>
            </a:r>
          </a:p>
          <a:p>
            <a:r>
              <a:rPr lang="en-GB" dirty="0" smtClean="0"/>
              <a:t>Advanced: Level 4 (above A-Level)</a:t>
            </a:r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https://www.findapprenticeship.service.gov.uk/apprenticeshipsearch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Please note many Apprenticeships now require A-Level.  BAE, </a:t>
            </a:r>
            <a:r>
              <a:rPr lang="en-GB" dirty="0" err="1" smtClean="0"/>
              <a:t>Selix</a:t>
            </a:r>
            <a:r>
              <a:rPr lang="en-GB" dirty="0" smtClean="0"/>
              <a:t>, Ford’s Apprenticeship programmes are open from September to November each year.</a:t>
            </a:r>
          </a:p>
          <a:p>
            <a:endParaRPr lang="en-GB" dirty="0"/>
          </a:p>
          <a:p>
            <a:r>
              <a:rPr lang="en-GB" dirty="0" smtClean="0"/>
              <a:t>If you are unsure, come to the Sixth Form Centre, Tuesday-Friday at lunch  for additional support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9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Additional Qualifications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Employability for Life Plus Qualification</a:t>
            </a:r>
          </a:p>
          <a:p>
            <a:pPr lvl="0"/>
            <a:r>
              <a:rPr lang="en-GB" dirty="0" smtClean="0"/>
              <a:t>National Citizenship Service</a:t>
            </a:r>
          </a:p>
          <a:p>
            <a:pPr lvl="0"/>
            <a:r>
              <a:rPr lang="en-GB" dirty="0" smtClean="0"/>
              <a:t>Duke of Edinburgh</a:t>
            </a:r>
          </a:p>
          <a:p>
            <a:pPr lvl="0"/>
            <a:r>
              <a:rPr lang="en-GB" dirty="0" smtClean="0"/>
              <a:t>Regular leadership opportunities and accompanying references</a:t>
            </a:r>
          </a:p>
          <a:p>
            <a:pPr lvl="0"/>
            <a:r>
              <a:rPr lang="en-GB" dirty="0" smtClean="0"/>
              <a:t>Opportunity to develop leadership relevant to your career path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63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100012"/>
              </p:ext>
            </p:extLst>
          </p:nvPr>
        </p:nvGraphicFramePr>
        <p:xfrm>
          <a:off x="251520" y="260648"/>
          <a:ext cx="8424936" cy="6618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982"/>
                <a:gridCol w="6106954"/>
              </a:tblGrid>
              <a:tr h="448564">
                <a:tc>
                  <a:txBody>
                    <a:bodyPr/>
                    <a:lstStyle/>
                    <a:p>
                      <a:r>
                        <a:rPr lang="en-GB" dirty="0" smtClean="0"/>
                        <a:t>Career</a:t>
                      </a:r>
                      <a:r>
                        <a:rPr lang="en-GB" baseline="0" dirty="0" smtClean="0"/>
                        <a:t> Path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Compulsory</a:t>
                      </a:r>
                      <a:r>
                        <a:rPr lang="en-GB" baseline="0" dirty="0" smtClean="0"/>
                        <a:t> Subjects</a:t>
                      </a:r>
                      <a:endParaRPr lang="en-GB" dirty="0"/>
                    </a:p>
                  </a:txBody>
                  <a:tcPr/>
                </a:tc>
              </a:tr>
              <a:tr h="774234">
                <a:tc>
                  <a:txBody>
                    <a:bodyPr/>
                    <a:lstStyle/>
                    <a:p>
                      <a:r>
                        <a:rPr lang="en-GB" dirty="0" smtClean="0"/>
                        <a:t>Engineering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Physics/Mathematics.  For some types of engineering</a:t>
                      </a:r>
                      <a:r>
                        <a:rPr lang="en-GB" baseline="0" dirty="0" smtClean="0"/>
                        <a:t> Chemistry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12403">
                <a:tc>
                  <a:txBody>
                    <a:bodyPr/>
                    <a:lstStyle/>
                    <a:p>
                      <a:r>
                        <a:rPr lang="en-GB" dirty="0" smtClean="0"/>
                        <a:t>Medical/Biomedical, Dentistry,</a:t>
                      </a:r>
                      <a:r>
                        <a:rPr lang="en-GB" baseline="0" dirty="0" smtClean="0"/>
                        <a:t> Veterinary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Biology/Chemistry, some</a:t>
                      </a:r>
                      <a:r>
                        <a:rPr lang="en-GB" baseline="0" dirty="0" smtClean="0"/>
                        <a:t> Medical schools also make </a:t>
                      </a:r>
                      <a:r>
                        <a:rPr lang="en-GB" dirty="0" smtClean="0"/>
                        <a:t>Maths/Physics  compulsory </a:t>
                      </a:r>
                      <a:r>
                        <a:rPr lang="en-GB" baseline="0" dirty="0" smtClean="0"/>
                        <a:t> to </a:t>
                      </a:r>
                      <a:r>
                        <a:rPr lang="en-GB" dirty="0" smtClean="0"/>
                        <a:t>maximise your chances.</a:t>
                      </a:r>
                    </a:p>
                    <a:p>
                      <a:r>
                        <a:rPr lang="en-GB" baseline="0" dirty="0" smtClean="0"/>
                        <a:t>Very high GCSE grades particularly in Maths/Science/English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74234">
                <a:tc>
                  <a:txBody>
                    <a:bodyPr/>
                    <a:lstStyle/>
                    <a:p>
                      <a:r>
                        <a:rPr lang="en-GB" dirty="0" smtClean="0"/>
                        <a:t>Law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</a:t>
                      </a:r>
                      <a:r>
                        <a:rPr lang="en-GB" baseline="0" dirty="0" smtClean="0"/>
                        <a:t> Literature and/or History preferable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8564">
                <a:tc>
                  <a:txBody>
                    <a:bodyPr/>
                    <a:lstStyle/>
                    <a:p>
                      <a:r>
                        <a:rPr lang="en-GB" dirty="0" smtClean="0"/>
                        <a:t>Economics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 required</a:t>
                      </a:r>
                      <a:r>
                        <a:rPr lang="en-GB" baseline="0" dirty="0" smtClean="0"/>
                        <a:t> for BSC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06048">
                <a:tc>
                  <a:txBody>
                    <a:bodyPr/>
                    <a:lstStyle/>
                    <a:p>
                      <a:r>
                        <a:rPr lang="en-GB" dirty="0" smtClean="0"/>
                        <a:t>Teaching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GCSE</a:t>
                      </a:r>
                      <a:r>
                        <a:rPr lang="en-GB" baseline="0" dirty="0" smtClean="0"/>
                        <a:t> English and Mathematics, and Science 2 weeks work experience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48564">
                <a:tc>
                  <a:txBody>
                    <a:bodyPr/>
                    <a:lstStyle/>
                    <a:p>
                      <a:r>
                        <a:rPr lang="en-GB" dirty="0" smtClean="0"/>
                        <a:t>Accountancy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 Grade in GCSE Mathematics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06048">
                <a:tc>
                  <a:txBody>
                    <a:bodyPr/>
                    <a:lstStyle/>
                    <a:p>
                      <a:r>
                        <a:rPr lang="en-GB" dirty="0" smtClean="0"/>
                        <a:t>Art/Photography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r>
                        <a:rPr lang="en-GB" baseline="0" dirty="0" smtClean="0"/>
                        <a:t> Level in Art/Design/Photography, Portfolio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5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GCSE Grade Requirements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GCSE Grades for careers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624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077770"/>
              </p:ext>
            </p:extLst>
          </p:nvPr>
        </p:nvGraphicFramePr>
        <p:xfrm>
          <a:off x="323528" y="1556793"/>
          <a:ext cx="8496944" cy="5167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26"/>
                <a:gridCol w="5910918"/>
              </a:tblGrid>
              <a:tr h="36246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Subject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Requirement</a:t>
                      </a:r>
                      <a:endParaRPr lang="en-GB" dirty="0"/>
                    </a:p>
                  </a:txBody>
                  <a:tcPr/>
                </a:tc>
              </a:tr>
              <a:tr h="442039">
                <a:tc>
                  <a:txBody>
                    <a:bodyPr/>
                    <a:lstStyle/>
                    <a:p>
                      <a:r>
                        <a:rPr lang="en-GB" dirty="0" smtClean="0"/>
                        <a:t>Medical/Dentistry/Bio-Medical/Veterinary: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Outstanding GCSE grades in Maths, Science and English.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647101">
                <a:tc>
                  <a:txBody>
                    <a:bodyPr/>
                    <a:lstStyle/>
                    <a:p>
                      <a:r>
                        <a:rPr lang="en-GB" dirty="0" smtClean="0"/>
                        <a:t>Teaching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Teaching: C grade or higher in Mathematics, English and Science</a:t>
                      </a:r>
                      <a:r>
                        <a:rPr lang="en-GB" baseline="0" dirty="0" smtClean="0"/>
                        <a:t> and 2 weeks work placement</a:t>
                      </a:r>
                      <a:endParaRPr lang="en-GB" dirty="0" smtClean="0"/>
                    </a:p>
                  </a:txBody>
                  <a:tcPr/>
                </a:tc>
              </a:tr>
              <a:tr h="631484">
                <a:tc>
                  <a:txBody>
                    <a:bodyPr/>
                    <a:lstStyle/>
                    <a:p>
                      <a:r>
                        <a:rPr lang="en-GB" dirty="0" smtClean="0"/>
                        <a:t>Psychology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For a Psychology degree, B grade in Mathematics and Science often required 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  <a:tr h="363089">
                <a:tc>
                  <a:txBody>
                    <a:bodyPr/>
                    <a:lstStyle/>
                    <a:p>
                      <a:r>
                        <a:rPr lang="en-GB" dirty="0" smtClean="0"/>
                        <a:t>Law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English Literature and/or History Preferable</a:t>
                      </a:r>
                      <a:endParaRPr lang="en-GB" dirty="0"/>
                    </a:p>
                  </a:txBody>
                  <a:tcPr/>
                </a:tc>
              </a:tr>
              <a:tr h="2234346">
                <a:tc>
                  <a:txBody>
                    <a:bodyPr/>
                    <a:lstStyle/>
                    <a:p>
                      <a:r>
                        <a:rPr lang="en-GB" dirty="0" smtClean="0"/>
                        <a:t>Science based degree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study a science subject at university (including Biology, Chemistry or Physics) applicants who are not offering Maths at advanced level will often need to have achieved a minimum of a grade B in Maths at GCSE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6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Questions to Ask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27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>
            <a:normAutofit fontScale="90000"/>
          </a:bodyPr>
          <a:lstStyle/>
          <a:p>
            <a:r>
              <a:rPr lang="en-GB" b="1" i="1" u="sng" dirty="0" smtClean="0"/>
              <a:t>Why attend Bromfords </a:t>
            </a:r>
            <a:br>
              <a:rPr lang="en-GB" b="1" i="1" u="sng" dirty="0" smtClean="0"/>
            </a:br>
            <a:r>
              <a:rPr lang="en-GB" b="1" i="1" u="sng" dirty="0" smtClean="0"/>
              <a:t>Sixth Form College?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55000" lnSpcReduction="20000"/>
          </a:bodyPr>
          <a:lstStyle/>
          <a:p>
            <a:r>
              <a:rPr lang="en-GB" sz="4000" dirty="0" smtClean="0"/>
              <a:t>We know your strengths and areas you need to develop further</a:t>
            </a:r>
          </a:p>
          <a:p>
            <a:r>
              <a:rPr lang="en-GB" sz="4000" dirty="0" smtClean="0"/>
              <a:t>Continuity of teaching</a:t>
            </a:r>
          </a:p>
          <a:p>
            <a:r>
              <a:rPr lang="en-GB" sz="4000" dirty="0" smtClean="0"/>
              <a:t>You will be taught by a specialist with a degree in the subject /or very closely related subject area.  At some providers staff are only required to have an A-Level in a subject.</a:t>
            </a:r>
          </a:p>
          <a:p>
            <a:r>
              <a:rPr lang="en-GB" sz="4000" dirty="0" smtClean="0"/>
              <a:t>Experienced staff</a:t>
            </a:r>
          </a:p>
          <a:p>
            <a:r>
              <a:rPr lang="en-GB" sz="4000" dirty="0" smtClean="0"/>
              <a:t>A personalised timetable tailored to you</a:t>
            </a:r>
          </a:p>
          <a:p>
            <a:r>
              <a:rPr lang="en-GB" sz="4000" dirty="0" smtClean="0"/>
              <a:t>We have a lot of one to one and support sessions</a:t>
            </a:r>
          </a:p>
          <a:p>
            <a:r>
              <a:rPr lang="en-GB" sz="4000" dirty="0" smtClean="0"/>
              <a:t>Regular contact with parents via email and phone</a:t>
            </a:r>
          </a:p>
          <a:p>
            <a:r>
              <a:rPr lang="en-GB" sz="4000" dirty="0" smtClean="0"/>
              <a:t>A caring team of staff who will help you to develop and achieve your potential</a:t>
            </a:r>
          </a:p>
          <a:p>
            <a:endParaRPr lang="en-GB" sz="40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70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Questions to ask providers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 sizes</a:t>
            </a:r>
          </a:p>
          <a:p>
            <a:r>
              <a:rPr lang="en-GB" dirty="0" smtClean="0"/>
              <a:t>A*-C and A*-B pass rate</a:t>
            </a:r>
          </a:p>
          <a:p>
            <a:r>
              <a:rPr lang="en-GB" dirty="0" smtClean="0"/>
              <a:t>Number of A Levels/BTECs students can undertake</a:t>
            </a:r>
          </a:p>
          <a:p>
            <a:r>
              <a:rPr lang="en-GB" dirty="0" smtClean="0"/>
              <a:t>Computer/study facilities</a:t>
            </a:r>
          </a:p>
          <a:p>
            <a:r>
              <a:rPr lang="en-GB" dirty="0" smtClean="0"/>
              <a:t>Attendance monitoring</a:t>
            </a:r>
          </a:p>
          <a:p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8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i="1" dirty="0" smtClean="0"/>
              <a:t>Contact Details</a:t>
            </a:r>
            <a:endParaRPr lang="en-GB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Jane O’Reilly</a:t>
            </a:r>
          </a:p>
          <a:p>
            <a:r>
              <a:rPr lang="en-GB" dirty="0" smtClean="0"/>
              <a:t>Director of Sixth Form</a:t>
            </a:r>
          </a:p>
          <a:p>
            <a:r>
              <a:rPr lang="en-GB" dirty="0" smtClean="0"/>
              <a:t>oreillyj@bromfords.essex.sch.uk</a:t>
            </a:r>
            <a:endParaRPr lang="en-GB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534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Key changes at The Sixth Form College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741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Sixth Form Changes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sz="4000" dirty="0" smtClean="0"/>
              <a:t>We have researched what high performing subjects in the school have done to ensure outstanding results and made this a set of non-negotiables for all subjects</a:t>
            </a:r>
          </a:p>
          <a:p>
            <a:r>
              <a:rPr lang="en-GB" sz="4000" dirty="0" smtClean="0"/>
              <a:t>Clear and consistent planning by staff to include year plans, checklists for students and revision materials all issued to students</a:t>
            </a:r>
          </a:p>
          <a:p>
            <a:r>
              <a:rPr lang="en-GB" sz="4000" dirty="0" smtClean="0"/>
              <a:t>Consistent post-16 marking policy</a:t>
            </a:r>
          </a:p>
          <a:p>
            <a:r>
              <a:rPr lang="en-GB" sz="4000" dirty="0" smtClean="0"/>
              <a:t>Students meet with the Senior Leadership Team to discuss subject options on or before February, again in August following GCSE results.</a:t>
            </a:r>
          </a:p>
          <a:p>
            <a:r>
              <a:rPr lang="en-GB" sz="4000" dirty="0" smtClean="0"/>
              <a:t>Following AS results, students meet with the Senior Leadership Team regarding A2 options.</a:t>
            </a:r>
          </a:p>
          <a:p>
            <a:r>
              <a:rPr lang="en-GB" sz="4000" dirty="0" smtClean="0"/>
              <a:t>Dedicated study facilities for Sixth Form students including silent zone, collaborative working area and ample computer facilities.</a:t>
            </a:r>
          </a:p>
          <a:p>
            <a:r>
              <a:rPr lang="en-GB" sz="4000" dirty="0" smtClean="0"/>
              <a:t>Tight monitoring of students  - all staff completing cause for concern and positive referral forms.</a:t>
            </a:r>
          </a:p>
          <a:p>
            <a:r>
              <a:rPr lang="en-GB" sz="4000" dirty="0" smtClean="0"/>
              <a:t>Regular interviews with students including exit surveys.</a:t>
            </a:r>
          </a:p>
          <a:p>
            <a:r>
              <a:rPr lang="en-GB" sz="4000" dirty="0" smtClean="0"/>
              <a:t>Constant evaluation with the desire to improve the Sixth Form rapidly</a:t>
            </a:r>
          </a:p>
          <a:p>
            <a:endParaRPr lang="en-GB" sz="4000" dirty="0" smtClean="0"/>
          </a:p>
          <a:p>
            <a:endParaRPr lang="en-GB" sz="4000" dirty="0" smtClean="0"/>
          </a:p>
          <a:p>
            <a:endParaRPr lang="en-GB" sz="4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37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An exciting time . . .</a:t>
            </a:r>
            <a:br>
              <a:rPr lang="en-GB" sz="4800" b="1" i="1" dirty="0" smtClean="0"/>
            </a:br>
            <a:r>
              <a:rPr lang="en-GB" sz="3600" b="1" i="1" dirty="0" smtClean="0"/>
              <a:t>Rapid improvement has already begun</a:t>
            </a:r>
            <a:endParaRPr lang="en-GB" sz="36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80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dirty="0" smtClean="0"/>
              <a:t>Rapid Improvement</a:t>
            </a:r>
            <a:endParaRPr lang="en-GB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dirty="0" smtClean="0"/>
              <a:t>A2 results increased 13% for A*-B last year</a:t>
            </a:r>
          </a:p>
          <a:p>
            <a:r>
              <a:rPr lang="en-GB" sz="4000" dirty="0" smtClean="0"/>
              <a:t>97% pass rate at A2</a:t>
            </a:r>
          </a:p>
          <a:p>
            <a:r>
              <a:rPr lang="en-GB" sz="4000" dirty="0" smtClean="0"/>
              <a:t>All students who applied gained a place at one of their preferred Universities</a:t>
            </a:r>
          </a:p>
          <a:p>
            <a:r>
              <a:rPr lang="en-GB" sz="4000" dirty="0" smtClean="0"/>
              <a:t>Bromfords has students attending University College of London, Royal Veterinary School</a:t>
            </a:r>
          </a:p>
          <a:p>
            <a:r>
              <a:rPr lang="en-GB" sz="4000" dirty="0" smtClean="0"/>
              <a:t>Last year students were offered jobs at a range of employers including Lloyds, HSBC</a:t>
            </a:r>
          </a:p>
          <a:p>
            <a:r>
              <a:rPr lang="en-GB" sz="4000" dirty="0" smtClean="0"/>
              <a:t>The Bromfords School offers an open Sixth Form – we accept well behaved, hard working students of all abilities.</a:t>
            </a:r>
          </a:p>
          <a:p>
            <a:endParaRPr lang="en-GB" sz="4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1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800" b="1" i="1" dirty="0" smtClean="0"/>
              <a:t>Entry Requirements</a:t>
            </a:r>
            <a:endParaRPr lang="en-GB" sz="4800" b="1" i="1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3732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1" u="sng" dirty="0" smtClean="0"/>
              <a:t>Entry Requirements</a:t>
            </a:r>
            <a:endParaRPr lang="en-GB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tailor the most appropriate timetable to best suit your son/daughter.</a:t>
            </a:r>
          </a:p>
          <a:p>
            <a:r>
              <a:rPr lang="en-GB" dirty="0" smtClean="0"/>
              <a:t>When you express an interest in The Bromfords Sixth Form College, students, parents/carers will be offered an interview</a:t>
            </a:r>
          </a:p>
          <a:p>
            <a:r>
              <a:rPr lang="en-GB" dirty="0" smtClean="0"/>
              <a:t>We recognise that every student should have a timetable tailored to their needs.</a:t>
            </a:r>
          </a:p>
          <a:p>
            <a:r>
              <a:rPr lang="en-GB" dirty="0" smtClean="0"/>
              <a:t>You are treated as an individual, not a number</a:t>
            </a:r>
          </a:p>
          <a:p>
            <a:endParaRPr lang="en-GB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160850"/>
            <a:ext cx="1263328" cy="110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7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1425</Words>
  <Application>Microsoft Office PowerPoint</Application>
  <PresentationFormat>On-screen Show (4:3)</PresentationFormat>
  <Paragraphs>177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Why attend Bromfords Sixth Form College?</vt:lpstr>
      <vt:lpstr>Why attend Bromfords  Sixth Form College?</vt:lpstr>
      <vt:lpstr>Why attend Bromfords  Sixth Form College?</vt:lpstr>
      <vt:lpstr>Key changes at The Sixth Form College</vt:lpstr>
      <vt:lpstr>Sixth Form Changes</vt:lpstr>
      <vt:lpstr>An exciting time . . . Rapid improvement has already begun</vt:lpstr>
      <vt:lpstr>Rapid Improvement</vt:lpstr>
      <vt:lpstr>Entry Requirements</vt:lpstr>
      <vt:lpstr>Entry Requirements</vt:lpstr>
      <vt:lpstr>Entry Requirements</vt:lpstr>
      <vt:lpstr>Subject Choices</vt:lpstr>
      <vt:lpstr>Unique Subject Choices</vt:lpstr>
      <vt:lpstr>Top Tips – Subject Choices</vt:lpstr>
      <vt:lpstr>Open Evening</vt:lpstr>
      <vt:lpstr>Open Evening</vt:lpstr>
      <vt:lpstr>Open Evening</vt:lpstr>
      <vt:lpstr>University Applications &amp; Subject Choices  </vt:lpstr>
      <vt:lpstr>Post 16 Subject Choices</vt:lpstr>
      <vt:lpstr>University Applications –  High ability</vt:lpstr>
      <vt:lpstr>University Applications –  Medium Ability</vt:lpstr>
      <vt:lpstr>University Research</vt:lpstr>
      <vt:lpstr>Workplace/University Applications</vt:lpstr>
      <vt:lpstr>Apprenticeships/workplace –  all abilities</vt:lpstr>
      <vt:lpstr>Apprenticeships/workplace –  all abilities</vt:lpstr>
      <vt:lpstr>Additional Qualifications</vt:lpstr>
      <vt:lpstr>PowerPoint Presentation</vt:lpstr>
      <vt:lpstr>GCSE Grade Requirements</vt:lpstr>
      <vt:lpstr>GCSE Grades for careers</vt:lpstr>
      <vt:lpstr>Questions to Ask</vt:lpstr>
      <vt:lpstr>Questions to ask providers</vt:lpstr>
      <vt:lpstr>Contact Details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O'Reilly</dc:creator>
  <cp:lastModifiedBy>Jane O'Reilly</cp:lastModifiedBy>
  <cp:revision>18</cp:revision>
  <dcterms:created xsi:type="dcterms:W3CDTF">2015-09-21T19:22:04Z</dcterms:created>
  <dcterms:modified xsi:type="dcterms:W3CDTF">2015-09-22T22:24:19Z</dcterms:modified>
</cp:coreProperties>
</file>