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8EAF-BC23-4869-A1D4-73401A266CC4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F29A-548F-43C2-A102-226413B1B2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1" y="1815881"/>
            <a:ext cx="87129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Level History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6572"/>
            <a:ext cx="8147855" cy="10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Unit </a:t>
            </a:r>
            <a:r>
              <a:rPr lang="en-GB" b="1" dirty="0" smtClean="0"/>
              <a:t>4: Coursework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456384"/>
          </a:xfrm>
        </p:spPr>
        <p:txBody>
          <a:bodyPr/>
          <a:lstStyle/>
          <a:p>
            <a:r>
              <a:rPr lang="en-GB" sz="3600" dirty="0" smtClean="0"/>
              <a:t>You develop the question and then the answer.</a:t>
            </a:r>
          </a:p>
          <a:p>
            <a:pPr lvl="1"/>
            <a:r>
              <a:rPr lang="en-GB" sz="3200" dirty="0" smtClean="0"/>
              <a:t>Any topic or period</a:t>
            </a:r>
          </a:p>
          <a:p>
            <a:pPr lvl="1"/>
            <a:r>
              <a:rPr lang="en-GB" sz="3200" dirty="0" smtClean="0"/>
              <a:t>Must be a debate question</a:t>
            </a:r>
          </a:p>
          <a:p>
            <a:pPr lvl="1"/>
            <a:r>
              <a:rPr lang="en-GB" sz="3200" dirty="0" smtClean="0"/>
              <a:t>You must be able to access and utilise Sources and Interpretations related to the topic</a:t>
            </a:r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093296"/>
            <a:ext cx="7817005" cy="7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7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91870" cy="4896544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GB" i="1" dirty="0" smtClean="0">
                <a:solidFill>
                  <a:schemeClr val="bg1"/>
                </a:solidFill>
              </a:rPr>
              <a:t>Why study History?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Interesting courses chosen by staff members to reflect their personal areas of interest and expertise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100% of History students who applied to University were admitted onto a course of their choice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Average class size is 10 students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Experienced staff with degree qualifications in History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One to one support offered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Sessions related to examination success available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Additional lessons offered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bg1"/>
                </a:solidFill>
              </a:rPr>
              <a:t>Lunchtime viewing of </a:t>
            </a:r>
            <a:r>
              <a:rPr lang="en-GB" i="1" smtClean="0">
                <a:solidFill>
                  <a:schemeClr val="bg1"/>
                </a:solidFill>
              </a:rPr>
              <a:t>relevant documentaries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6572"/>
            <a:ext cx="8147855" cy="10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91870" cy="489654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bg1"/>
                </a:solidFill>
              </a:rPr>
              <a:t>Stationery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Two Lever Arch History folders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Dividers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Germany = 6 required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Britain = 6 required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File paper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bg1"/>
                </a:solidFill>
              </a:rPr>
              <a:t>Highlighters and Post-it notes</a:t>
            </a:r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 smtClean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6572"/>
            <a:ext cx="8147855" cy="10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33" y="0"/>
            <a:ext cx="82296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Bridging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836712"/>
            <a:ext cx="9118848" cy="60212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order to maximise your chances of success at A Level, the following will help you on your way.</a:t>
            </a:r>
          </a:p>
          <a:p>
            <a:pPr marL="0" indent="0">
              <a:buNone/>
            </a:pPr>
            <a:r>
              <a:rPr lang="en-GB" b="1" dirty="0" smtClean="0"/>
              <a:t>British History 1929 – 1997</a:t>
            </a:r>
          </a:p>
          <a:p>
            <a:pPr marL="0" indent="0">
              <a:buNone/>
            </a:pPr>
            <a:r>
              <a:rPr lang="en-GB" dirty="0" smtClean="0"/>
              <a:t>Andrew Marr’s ‘History of Modern Britain’: This is available as a TV series and as a book. Copies of the book can be requested from me.</a:t>
            </a:r>
          </a:p>
          <a:p>
            <a:pPr marL="0" indent="0">
              <a:buNone/>
            </a:pPr>
            <a:r>
              <a:rPr lang="en-GB" dirty="0" smtClean="0"/>
              <a:t>Focus on the period from 1929 – 1945</a:t>
            </a:r>
          </a:p>
          <a:p>
            <a:pPr marL="0" indent="0">
              <a:buNone/>
            </a:pPr>
            <a:r>
              <a:rPr lang="en-GB" b="1" dirty="0" smtClean="0"/>
              <a:t>German History 1918 – 1963</a:t>
            </a:r>
          </a:p>
          <a:p>
            <a:pPr marL="0" indent="0">
              <a:buNone/>
            </a:pPr>
            <a:r>
              <a:rPr lang="en-GB" dirty="0" smtClean="0"/>
              <a:t>Revise your GCSE notes on </a:t>
            </a:r>
            <a:r>
              <a:rPr lang="en-GB" dirty="0" smtClean="0"/>
              <a:t>Weimar Germany 1918 </a:t>
            </a:r>
            <a:r>
              <a:rPr lang="en-GB" dirty="0" smtClean="0"/>
              <a:t>– </a:t>
            </a:r>
            <a:r>
              <a:rPr lang="en-GB" dirty="0" smtClean="0"/>
              <a:t>1933.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836712"/>
          </a:xfrm>
        </p:spPr>
        <p:txBody>
          <a:bodyPr>
            <a:noAutofit/>
          </a:bodyPr>
          <a:lstStyle/>
          <a:p>
            <a:r>
              <a:rPr lang="en-GB" b="1" dirty="0" smtClean="0"/>
              <a:t>15 Minute Taster Session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3456384"/>
          </a:xfrm>
        </p:spPr>
        <p:txBody>
          <a:bodyPr/>
          <a:lstStyle/>
          <a:p>
            <a:r>
              <a:rPr lang="en-GB" sz="2800" dirty="0" smtClean="0"/>
              <a:t>General Elections Poem – 1951 to 1997</a:t>
            </a:r>
          </a:p>
          <a:p>
            <a:r>
              <a:rPr lang="en-GB" sz="2800" dirty="0" smtClean="0"/>
              <a:t>Thatcher Poem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093296"/>
            <a:ext cx="7817005" cy="7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3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97152"/>
            <a:ext cx="1102756" cy="14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96" y="4797152"/>
            <a:ext cx="1132527" cy="14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dirty="0" smtClean="0"/>
              <a:t>Unit 1: British period study and enquiry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67679"/>
            <a:ext cx="9143999" cy="2013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Britain 1930 – 1997</a:t>
            </a:r>
          </a:p>
          <a:p>
            <a:pPr marL="0" indent="0" algn="ctr">
              <a:buNone/>
            </a:pPr>
            <a:r>
              <a:rPr lang="en-GB" sz="4800" b="1" dirty="0" smtClean="0"/>
              <a:t>Enquiry Topic: Churchill 1930-51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25% of A Level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4481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Paper is 1hr 30mins. Worth 50 marks.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 rot="19483860">
            <a:off x="2198928" y="2451329"/>
            <a:ext cx="46992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12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0" y="2168037"/>
            <a:ext cx="1800200" cy="1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64" y="2099375"/>
            <a:ext cx="1028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22782"/>
            <a:ext cx="1149461" cy="14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50" y="4857082"/>
            <a:ext cx="1085352" cy="14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857081"/>
            <a:ext cx="1318410" cy="14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857082"/>
            <a:ext cx="887622" cy="14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30" y="4857082"/>
            <a:ext cx="1346195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240760"/>
            <a:ext cx="7817005" cy="5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7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62" y="4546405"/>
            <a:ext cx="1253278" cy="19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66" y="4522549"/>
            <a:ext cx="1371640" cy="20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2548"/>
            <a:ext cx="1427248" cy="20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dirty="0" smtClean="0"/>
              <a:t>Unit 2: Non-British period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029812"/>
            <a:ext cx="9143999" cy="1684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Democracy and dictatorships in Germany 1919 - 1963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1</a:t>
            </a:r>
            <a:r>
              <a:rPr lang="en-GB" sz="3600" b="1" dirty="0" smtClean="0"/>
              <a:t>5% of A Level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4481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Paper is 1hr (30 marks)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 rot="19483860">
            <a:off x="2222385" y="2451330"/>
            <a:ext cx="46992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12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28" y="4522548"/>
            <a:ext cx="1291690" cy="19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44" y="4522548"/>
            <a:ext cx="1373036" cy="19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240760"/>
            <a:ext cx="7817005" cy="5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1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77" y="534827"/>
            <a:ext cx="2095180" cy="1524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90" y="2944142"/>
            <a:ext cx="2193081" cy="1483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" y="3565094"/>
            <a:ext cx="2112328" cy="1185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09" y="4634169"/>
            <a:ext cx="29337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Unit 3: Thematic study and historical interpretations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" y="2852936"/>
            <a:ext cx="9143999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The Changing Nature of Warfare</a:t>
            </a:r>
          </a:p>
          <a:p>
            <a:pPr marL="0" indent="0" algn="ctr">
              <a:buNone/>
            </a:pPr>
            <a:r>
              <a:rPr lang="en-GB" sz="4800" b="1" dirty="0" smtClean="0"/>
              <a:t>1792 - 1945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00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40% of A Level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19064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Paper is 2hr 30mins. Worth 80 marks.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 rot="19483860">
            <a:off x="2222385" y="2451330"/>
            <a:ext cx="46992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13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0" y="6240760"/>
            <a:ext cx="7817005" cy="5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69574"/>
            <a:ext cx="2605661" cy="131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85" y="4851416"/>
            <a:ext cx="2310286" cy="1300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3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6373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11" y="287158"/>
            <a:ext cx="1328912" cy="13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00" y="3876836"/>
            <a:ext cx="1673924" cy="223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GB" dirty="0" smtClean="0"/>
              <a:t>Unit 4: Topic based essay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4" y="2780928"/>
            <a:ext cx="626469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A topic of </a:t>
            </a:r>
            <a:r>
              <a:rPr lang="en-GB" sz="5400" b="1" dirty="0" smtClean="0"/>
              <a:t>your </a:t>
            </a:r>
            <a:r>
              <a:rPr lang="en-GB" sz="4800" b="1" dirty="0" smtClean="0"/>
              <a:t>choice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00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2</a:t>
            </a:r>
            <a:r>
              <a:rPr lang="en-GB" sz="3600" b="1" dirty="0" smtClean="0"/>
              <a:t>0% of A Level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190642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3000-4000 word coursework essay (No exam)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 rot="19483860">
            <a:off x="2222386" y="2487616"/>
            <a:ext cx="46992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13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06" y="4694662"/>
            <a:ext cx="1344517" cy="14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1" y="2416977"/>
            <a:ext cx="1111372" cy="14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11" y="2479763"/>
            <a:ext cx="1358375" cy="18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1992"/>
            <a:ext cx="1138180" cy="16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77" y="3821370"/>
            <a:ext cx="1526827" cy="22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1" y="6132369"/>
            <a:ext cx="7817005" cy="72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0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Unit 1: Enquiry Topic – Churchill 1930-51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9" y="620688"/>
            <a:ext cx="9144000" cy="16561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Enquiry is a source based study. The examination questions related to Churchill are all based on analysis of sources.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966" y="206084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Churchill 1930-51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Churchill was out of office between 1929-39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Churchill became Prime Minister in 1940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Churchill’s relations with his generals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Churchill’s military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Churchill lost the 1945 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Churchill and international diplomacy 1939 – 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Relations with Roosevelt, Stalin and De Gaulle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International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Iron curtain 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Attitude to Britain and Empire after 1945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4" y="6261100"/>
            <a:ext cx="78152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8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71"/>
            <a:ext cx="9144000" cy="856283"/>
          </a:xfrm>
        </p:spPr>
        <p:txBody>
          <a:bodyPr/>
          <a:lstStyle/>
          <a:p>
            <a:r>
              <a:rPr lang="en-GB" b="1" dirty="0" smtClean="0"/>
              <a:t>Unit 1: Britain 1951 - 1997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1224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This section of Unit 1 is examined with essay questions. You choose your favourite from the 2 choices.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Britain 1951 –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Conservative domination 1951 – 1964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Social change and prosperity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Conservative leadership, scandals and decline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Labour and Conservative governments 1964-79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Economic problems and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Trade Unions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Thatcher and the end of consensus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Social, economic, political and European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Fall of Thatcher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Rise of ‘New Labour’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Britain’s position in the world 1951 - 1997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240760"/>
            <a:ext cx="7817005" cy="5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0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Unit 2: Democracy and dictatorship in Germany 1919 - 1963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456384"/>
          </a:xfrm>
        </p:spPr>
        <p:txBody>
          <a:bodyPr/>
          <a:lstStyle/>
          <a:p>
            <a:r>
              <a:rPr lang="en-GB" sz="2800" dirty="0" smtClean="0"/>
              <a:t>The establishment and development of the Weimar Republic: 1919 – Jan 1933</a:t>
            </a:r>
          </a:p>
          <a:p>
            <a:r>
              <a:rPr lang="en-GB" sz="2800" dirty="0" smtClean="0"/>
              <a:t>The establishment of the Nazi dictatorship and its domestic policies Feb 1933 – 1939</a:t>
            </a:r>
          </a:p>
          <a:p>
            <a:r>
              <a:rPr lang="en-GB" sz="2800" dirty="0" smtClean="0"/>
              <a:t>The impact of war and defeat on Germany 1939 – 1939</a:t>
            </a:r>
          </a:p>
          <a:p>
            <a:r>
              <a:rPr lang="en-GB" sz="2800" dirty="0" smtClean="0"/>
              <a:t>Divided Germany: The Federal Republic and the DDR 1949 – 1963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3" y="6093296"/>
            <a:ext cx="7817005" cy="7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6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050" y="-4823"/>
            <a:ext cx="9170049" cy="105755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Unit 3: The Changing Nature of Warfare 1792 - 1945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This unit examines the changing nature and methods of land warfare. Pupils need to be able to follow developments and themes across the chronological period to reach judgements.</a:t>
            </a:r>
          </a:p>
          <a:p>
            <a:pPr marL="0" indent="0">
              <a:buNone/>
            </a:pPr>
            <a:r>
              <a:rPr lang="en-GB" sz="2800" b="1" dirty="0" smtClean="0"/>
              <a:t>Key topics:</a:t>
            </a:r>
          </a:p>
          <a:p>
            <a:r>
              <a:rPr lang="en-GB" sz="2800" dirty="0" smtClean="0"/>
              <a:t>The impact of factors directly related to the conduct of war</a:t>
            </a:r>
          </a:p>
          <a:p>
            <a:r>
              <a:rPr lang="en-GB" sz="2800" dirty="0" smtClean="0"/>
              <a:t>The impact of technological change</a:t>
            </a:r>
          </a:p>
          <a:p>
            <a:r>
              <a:rPr lang="en-GB" sz="2800" dirty="0" smtClean="0"/>
              <a:t>Planning and preparation for war</a:t>
            </a:r>
          </a:p>
          <a:p>
            <a:r>
              <a:rPr lang="en-GB" sz="2800" dirty="0" smtClean="0"/>
              <a:t>The relationship between relevant domestic factors and war</a:t>
            </a:r>
          </a:p>
          <a:p>
            <a:pPr marL="0" indent="0">
              <a:buNone/>
            </a:pPr>
            <a:r>
              <a:rPr lang="en-GB" sz="2800" b="1" dirty="0" smtClean="0"/>
              <a:t>Depth Studies</a:t>
            </a:r>
          </a:p>
          <a:p>
            <a:r>
              <a:rPr lang="en-GB" sz="2800" dirty="0" smtClean="0"/>
              <a:t>French Revolutionary Wars 1792 – 1802</a:t>
            </a:r>
          </a:p>
          <a:p>
            <a:r>
              <a:rPr lang="en-GB" sz="2800" dirty="0" smtClean="0"/>
              <a:t>The American Civil War 1861 – 1865</a:t>
            </a:r>
          </a:p>
          <a:p>
            <a:r>
              <a:rPr lang="en-GB" sz="2800" dirty="0" smtClean="0"/>
              <a:t>The First World War 1914 – 1918</a:t>
            </a:r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1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1|3.7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1|3.7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6|3.1|3.1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1|3.7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676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Unit 1: British period study and enquiry</vt:lpstr>
      <vt:lpstr>Unit 2: Non-British period study</vt:lpstr>
      <vt:lpstr>Unit 3: Thematic study and historical interpretations</vt:lpstr>
      <vt:lpstr>Unit 4: Topic based essay</vt:lpstr>
      <vt:lpstr>Unit 1: Enquiry Topic – Churchill 1930-51</vt:lpstr>
      <vt:lpstr>Unit 1: Britain 1951 - 1997</vt:lpstr>
      <vt:lpstr>Unit 2: Democracy and dictatorship in Germany 1919 - 1963</vt:lpstr>
      <vt:lpstr>Unit 3: The Changing Nature of Warfare 1792 - 1945</vt:lpstr>
      <vt:lpstr>Unit 4: Coursework</vt:lpstr>
      <vt:lpstr>PowerPoint Presentation</vt:lpstr>
      <vt:lpstr>PowerPoint Presentation</vt:lpstr>
      <vt:lpstr>Bridging Work</vt:lpstr>
      <vt:lpstr>15 Minute Taster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Read</dc:creator>
  <cp:lastModifiedBy>Matthew Read</cp:lastModifiedBy>
  <cp:revision>26</cp:revision>
  <dcterms:created xsi:type="dcterms:W3CDTF">2015-11-16T18:36:30Z</dcterms:created>
  <dcterms:modified xsi:type="dcterms:W3CDTF">2019-07-01T13:03:06Z</dcterms:modified>
</cp:coreProperties>
</file>